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0" r:id="rId3"/>
    <p:sldId id="257" r:id="rId4"/>
    <p:sldId id="258" r:id="rId5"/>
    <p:sldId id="261" r:id="rId6"/>
    <p:sldId id="262" r:id="rId7"/>
    <p:sldId id="263" r:id="rId8"/>
    <p:sldId id="265" r:id="rId9"/>
    <p:sldId id="267" r:id="rId10"/>
    <p:sldId id="268" r:id="rId11"/>
    <p:sldId id="269" r:id="rId12"/>
    <p:sldId id="271"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16" name="Номер слайда 15"/>
          <p:cNvSpPr>
            <a:spLocks noGrp="1"/>
          </p:cNvSpPr>
          <p:nvPr>
            <p:ph type="sldNum" sz="quarter" idx="11"/>
          </p:nvPr>
        </p:nvSpPr>
        <p:spPr/>
        <p:txBody>
          <a:bodyPr/>
          <a:lstStyle/>
          <a:p>
            <a:fld id="{ED0B44C4-FBDA-4C66-992D-508F890E289D}"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0B44C4-FBDA-4C66-992D-508F890E289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0B44C4-FBDA-4C66-992D-508F890E289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8F8A078A-AE9C-4F1B-A481-5CEA99EDD50A}" type="datetimeFigureOut">
              <a:rPr lang="ru-RU" smtClean="0"/>
              <a:pPr/>
              <a:t>30.06.2021</a:t>
            </a:fld>
            <a:endParaRPr lang="ru-RU"/>
          </a:p>
        </p:txBody>
      </p:sp>
      <p:sp>
        <p:nvSpPr>
          <p:cNvPr id="15" name="Номер слайда 14"/>
          <p:cNvSpPr>
            <a:spLocks noGrp="1"/>
          </p:cNvSpPr>
          <p:nvPr>
            <p:ph type="sldNum" sz="quarter" idx="15"/>
          </p:nvPr>
        </p:nvSpPr>
        <p:spPr/>
        <p:txBody>
          <a:bodyPr/>
          <a:lstStyle>
            <a:lvl1pPr algn="ctr">
              <a:defRPr/>
            </a:lvl1pPr>
          </a:lstStyle>
          <a:p>
            <a:fld id="{ED0B44C4-FBDA-4C66-992D-508F890E289D}"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0B44C4-FBDA-4C66-992D-508F890E289D}"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0B44C4-FBDA-4C66-992D-508F890E289D}"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ED0B44C4-FBDA-4C66-992D-508F890E289D}"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D0B44C4-FBDA-4C66-992D-508F890E289D}"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D0B44C4-FBDA-4C66-992D-508F890E289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8F8A078A-AE9C-4F1B-A481-5CEA99EDD50A}" type="datetimeFigureOut">
              <a:rPr lang="ru-RU" smtClean="0"/>
              <a:pPr/>
              <a:t>30.06.2021</a:t>
            </a:fld>
            <a:endParaRPr lang="ru-RU"/>
          </a:p>
        </p:txBody>
      </p:sp>
      <p:sp>
        <p:nvSpPr>
          <p:cNvPr id="9" name="Номер слайда 8"/>
          <p:cNvSpPr>
            <a:spLocks noGrp="1"/>
          </p:cNvSpPr>
          <p:nvPr>
            <p:ph type="sldNum" sz="quarter" idx="15"/>
          </p:nvPr>
        </p:nvSpPr>
        <p:spPr/>
        <p:txBody>
          <a:bodyPr/>
          <a:lstStyle/>
          <a:p>
            <a:fld id="{ED0B44C4-FBDA-4C66-992D-508F890E289D}"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8F8A078A-AE9C-4F1B-A481-5CEA99EDD50A}" type="datetimeFigureOut">
              <a:rPr lang="ru-RU" smtClean="0"/>
              <a:pPr/>
              <a:t>30.06.2021</a:t>
            </a:fld>
            <a:endParaRPr lang="ru-RU"/>
          </a:p>
        </p:txBody>
      </p:sp>
      <p:sp>
        <p:nvSpPr>
          <p:cNvPr id="9" name="Номер слайда 8"/>
          <p:cNvSpPr>
            <a:spLocks noGrp="1"/>
          </p:cNvSpPr>
          <p:nvPr>
            <p:ph type="sldNum" sz="quarter" idx="11"/>
          </p:nvPr>
        </p:nvSpPr>
        <p:spPr/>
        <p:txBody>
          <a:bodyPr/>
          <a:lstStyle/>
          <a:p>
            <a:fld id="{ED0B44C4-FBDA-4C66-992D-508F890E289D}"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F8A078A-AE9C-4F1B-A481-5CEA99EDD50A}" type="datetimeFigureOut">
              <a:rPr lang="ru-RU" smtClean="0"/>
              <a:pPr/>
              <a:t>30.06.2021</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D0B44C4-FBDA-4C66-992D-508F890E289D}"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484784"/>
            <a:ext cx="8229600" cy="1143000"/>
          </a:xfrm>
        </p:spPr>
        <p:txBody>
          <a:bodyPr>
            <a:noAutofit/>
          </a:bodyPr>
          <a:lstStyle/>
          <a:p>
            <a:r>
              <a:rPr lang="ru-RU" sz="3600" b="1" dirty="0" smtClean="0">
                <a:latin typeface="Times New Roman" panose="02020603050405020304" pitchFamily="18" charset="0"/>
                <a:cs typeface="Times New Roman" panose="02020603050405020304" pitchFamily="18" charset="0"/>
              </a:rPr>
              <a:t>Презентация на тему: Моя мечта-мой собственный бизнес</a:t>
            </a:r>
            <a:endParaRPr lang="ru-RU" sz="3600" b="1" dirty="0">
              <a:latin typeface="Times New Roman" panose="02020603050405020304" pitchFamily="18" charset="0"/>
              <a:cs typeface="Times New Roman" panose="02020603050405020304" pitchFamily="18" charset="0"/>
            </a:endParaRPr>
          </a:p>
        </p:txBody>
      </p:sp>
      <p:sp>
        <p:nvSpPr>
          <p:cNvPr id="3" name="Заголовок 1"/>
          <p:cNvSpPr txBox="1">
            <a:spLocks/>
          </p:cNvSpPr>
          <p:nvPr/>
        </p:nvSpPr>
        <p:spPr>
          <a:xfrm>
            <a:off x="642910" y="3214686"/>
            <a:ext cx="8215370" cy="314327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ru-RU" sz="2400" b="0" i="0" u="none" strike="noStrike" kern="1200" cap="none" spc="0" normalizeH="0" baseline="0" noProof="0" dirty="0" smtClean="0">
                <a:ln>
                  <a:noFill/>
                </a:ln>
                <a:solidFill>
                  <a:schemeClr val="tx1"/>
                </a:solidFill>
                <a:effectLst/>
                <a:uLnTx/>
                <a:uFillTx/>
                <a:latin typeface="Times New Roman" panose="02020603050405020304" pitchFamily="18" charset="0"/>
                <a:ea typeface="+mj-ea"/>
                <a:cs typeface="Times New Roman" panose="02020603050405020304" pitchFamily="18" charset="0"/>
              </a:rPr>
              <a:t>Автор – Новикова</a:t>
            </a:r>
            <a:r>
              <a:rPr kumimoji="0" lang="ru-RU" sz="2400" b="0" i="0" u="none" strike="noStrike" kern="1200" cap="none" spc="0" normalizeH="0" noProof="0" dirty="0" smtClean="0">
                <a:ln>
                  <a:noFill/>
                </a:ln>
                <a:solidFill>
                  <a:schemeClr val="tx1"/>
                </a:solidFill>
                <a:effectLst/>
                <a:uLnTx/>
                <a:uFillTx/>
                <a:latin typeface="Times New Roman" panose="02020603050405020304" pitchFamily="18" charset="0"/>
                <a:ea typeface="+mj-ea"/>
                <a:cs typeface="Times New Roman" panose="02020603050405020304" pitchFamily="18" charset="0"/>
              </a:rPr>
              <a:t> А., ученица 10 класса 53 школы</a:t>
            </a:r>
          </a:p>
          <a:p>
            <a:pPr marL="0" marR="0" lvl="0" indent="0" defTabSz="914400" rtl="0" eaLnBrk="1" fontAlgn="auto" latinLnBrk="0" hangingPunct="1">
              <a:lnSpc>
                <a:spcPct val="100000"/>
              </a:lnSpc>
              <a:spcBef>
                <a:spcPct val="0"/>
              </a:spcBef>
              <a:spcAft>
                <a:spcPts val="0"/>
              </a:spcAft>
              <a:buClrTx/>
              <a:buSzTx/>
              <a:buFontTx/>
              <a:buNone/>
              <a:tabLst/>
              <a:defRPr/>
            </a:pPr>
            <a:r>
              <a:rPr lang="ru-RU" sz="2400" baseline="0" dirty="0" smtClean="0">
                <a:latin typeface="Times New Roman" panose="02020603050405020304" pitchFamily="18" charset="0"/>
                <a:ea typeface="+mj-ea"/>
                <a:cs typeface="Times New Roman" panose="02020603050405020304" pitchFamily="18" charset="0"/>
              </a:rPr>
              <a:t>Руководитель</a:t>
            </a:r>
            <a:r>
              <a:rPr lang="ru-RU" sz="2400" dirty="0" smtClean="0">
                <a:latin typeface="Times New Roman" panose="02020603050405020304" pitchFamily="18" charset="0"/>
                <a:ea typeface="+mj-ea"/>
                <a:cs typeface="Times New Roman" panose="02020603050405020304" pitchFamily="18" charset="0"/>
              </a:rPr>
              <a:t> от вуза: Медведева М.В., доцент каф. ЭУФ ИВГПУ</a:t>
            </a:r>
          </a:p>
          <a:p>
            <a:pPr marL="0" marR="0" lvl="0" indent="0" defTabSz="914400" rtl="0" eaLnBrk="1" fontAlgn="auto" latinLnBrk="0" hangingPunct="1">
              <a:lnSpc>
                <a:spcPct val="100000"/>
              </a:lnSpc>
              <a:spcBef>
                <a:spcPct val="0"/>
              </a:spcBef>
              <a:spcAft>
                <a:spcPts val="0"/>
              </a:spcAft>
              <a:buClrTx/>
              <a:buSzTx/>
              <a:buFontTx/>
              <a:buNone/>
              <a:tabLst/>
              <a:defRPr/>
            </a:pPr>
            <a:r>
              <a:rPr kumimoji="0" lang="ru-RU" sz="2400" b="0" i="0" u="none" strike="noStrike" kern="1200" cap="none" spc="0" normalizeH="0" baseline="0" noProof="0" dirty="0" smtClean="0">
                <a:ln>
                  <a:noFill/>
                </a:ln>
                <a:solidFill>
                  <a:schemeClr val="tx1"/>
                </a:solidFill>
                <a:effectLst/>
                <a:uLnTx/>
                <a:uFillTx/>
                <a:latin typeface="Times New Roman" panose="02020603050405020304" pitchFamily="18" charset="0"/>
                <a:ea typeface="+mj-ea"/>
                <a:cs typeface="Times New Roman" panose="02020603050405020304" pitchFamily="18" charset="0"/>
              </a:rPr>
              <a:t>Руководитель</a:t>
            </a:r>
            <a:r>
              <a:rPr kumimoji="0" lang="ru-RU" sz="2400" b="0" i="0" u="none" strike="noStrike" kern="1200" cap="none" spc="0" normalizeH="0" noProof="0" dirty="0" smtClean="0">
                <a:ln>
                  <a:noFill/>
                </a:ln>
                <a:solidFill>
                  <a:schemeClr val="tx1"/>
                </a:solidFill>
                <a:effectLst/>
                <a:uLnTx/>
                <a:uFillTx/>
                <a:latin typeface="Times New Roman" panose="02020603050405020304" pitchFamily="18" charset="0"/>
                <a:ea typeface="+mj-ea"/>
                <a:cs typeface="Times New Roman" panose="02020603050405020304" pitchFamily="18" charset="0"/>
              </a:rPr>
              <a:t> от школы: Маслова М.А.</a:t>
            </a:r>
            <a:endParaRPr kumimoji="0" lang="ru-RU" sz="24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xmlns="" val="1228134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Autofit/>
          </a:bodyPr>
          <a:lstStyle/>
          <a:p>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Список вакансий с примерной оплатой работы :</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err="1" smtClean="0">
                <a:solidFill>
                  <a:srgbClr val="FFFF00"/>
                </a:solidFill>
                <a:latin typeface="Times New Roman" panose="02020603050405020304" pitchFamily="18" charset="0"/>
                <a:cs typeface="Times New Roman" panose="02020603050405020304" pitchFamily="18" charset="0"/>
              </a:rPr>
              <a:t>бариста</a:t>
            </a:r>
            <a:r>
              <a:rPr lang="ru-RU" sz="2400" dirty="0" smtClean="0">
                <a:solidFill>
                  <a:srgbClr val="FFFF00"/>
                </a:solidFill>
                <a:latin typeface="Times New Roman" panose="02020603050405020304" pitchFamily="18" charset="0"/>
                <a:cs typeface="Times New Roman" panose="02020603050405020304" pitchFamily="18" charset="0"/>
              </a:rPr>
              <a:t> (2) – 19 000;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официант (4) – 16 000;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кондитер для оформления десертов (2) – 19 000;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администратор (1) – 24 000;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бухгалтер (1) – 16 000.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На одной смене должны быть </a:t>
            </a:r>
            <a:r>
              <a:rPr lang="ru-RU" sz="2400" dirty="0" err="1" smtClean="0">
                <a:solidFill>
                  <a:srgbClr val="FFFF00"/>
                </a:solidFill>
                <a:latin typeface="Times New Roman" panose="02020603050405020304" pitchFamily="18" charset="0"/>
                <a:cs typeface="Times New Roman" panose="02020603050405020304" pitchFamily="18" charset="0"/>
              </a:rPr>
              <a:t>бариста</a:t>
            </a:r>
            <a:r>
              <a:rPr lang="ru-RU" sz="2400" dirty="0" smtClean="0">
                <a:solidFill>
                  <a:srgbClr val="FFFF00"/>
                </a:solidFill>
                <a:latin typeface="Times New Roman" panose="02020603050405020304" pitchFamily="18" charset="0"/>
                <a:cs typeface="Times New Roman" panose="02020603050405020304" pitchFamily="18" charset="0"/>
              </a:rPr>
              <a:t>, два официанта и кондитер. С администратором и бухгалтером лучше согласовать отдельный график работы.</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65360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r>
              <a:rPr lang="ru-RU" sz="2400" dirty="0" smtClean="0">
                <a:solidFill>
                  <a:srgbClr val="FFFF00"/>
                </a:solidFill>
                <a:latin typeface="Times New Roman" panose="02020603050405020304" pitchFamily="18" charset="0"/>
                <a:cs typeface="Times New Roman" panose="02020603050405020304" pitchFamily="18" charset="0"/>
              </a:rPr>
              <a:t>Прикинем объем ежегодных вложений:</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аренда – 600 000;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текущие закупки – 700 000;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налоги – 200 000;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зарплата – 2 160 000;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другие расходы – 400 000.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Ежегодно </a:t>
            </a:r>
            <a:r>
              <a:rPr lang="ru-RU" sz="2400" dirty="0">
                <a:solidFill>
                  <a:srgbClr val="FFFF00"/>
                </a:solidFill>
                <a:latin typeface="Times New Roman" panose="02020603050405020304" pitchFamily="18" charset="0"/>
                <a:cs typeface="Times New Roman" panose="02020603050405020304" pitchFamily="18" charset="0"/>
              </a:rPr>
              <a:t>м</a:t>
            </a:r>
            <a:r>
              <a:rPr lang="ru-RU" sz="2400" dirty="0" smtClean="0">
                <a:solidFill>
                  <a:srgbClr val="FFFF00"/>
                </a:solidFill>
                <a:latin typeface="Times New Roman" panose="02020603050405020304" pitchFamily="18" charset="0"/>
                <a:cs typeface="Times New Roman" panose="02020603050405020304" pitchFamily="18" charset="0"/>
              </a:rPr>
              <a:t>ы будем расходовать около 4 060 000 рублей.  Планируемая дневная выручка составит 17 000 р. За год общий доход заведения будет равняться 6 120 000 р. Значит, чистая прибыль выйдет на уровне 2 060 000 р. В нашем случае, кофейня полностью окупится за 8 месяцев работы.</a:t>
            </a:r>
            <a:endParaRPr lang="ru-RU" sz="24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08632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564904"/>
            <a:ext cx="8229600" cy="1143000"/>
          </a:xfrm>
        </p:spPr>
        <p:txBody>
          <a:bodyPr>
            <a:normAutofit/>
          </a:bodyPr>
          <a:lstStyle/>
          <a:p>
            <a:pPr algn="ctr"/>
            <a:r>
              <a:rPr lang="ru-RU" sz="3600" b="1" dirty="0" smtClean="0">
                <a:latin typeface="Times New Roman" panose="02020603050405020304" pitchFamily="18" charset="0"/>
                <a:cs typeface="Times New Roman" panose="02020603050405020304" pitchFamily="18" charset="0"/>
              </a:rPr>
              <a:t>Спасибо за внимание!</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8867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060848"/>
            <a:ext cx="8229600" cy="1143000"/>
          </a:xfrm>
        </p:spPr>
        <p:txBody>
          <a:bodyPr>
            <a:noAutofit/>
          </a:bodyPr>
          <a:lstStyle/>
          <a:p>
            <a:r>
              <a:rPr lang="ru-RU" sz="3600" b="1" dirty="0" smtClean="0">
                <a:solidFill>
                  <a:srgbClr val="FFFF00"/>
                </a:solidFill>
                <a:latin typeface="Times New Roman" panose="02020603050405020304" pitchFamily="18" charset="0"/>
                <a:cs typeface="Times New Roman" panose="02020603050405020304" pitchFamily="18" charset="0"/>
              </a:rPr>
              <a:t>Цель</a:t>
            </a:r>
            <a:r>
              <a:rPr lang="ru-RU" sz="3600" b="1" dirty="0" smtClean="0">
                <a:latin typeface="Times New Roman" panose="02020603050405020304" pitchFamily="18" charset="0"/>
                <a:cs typeface="Times New Roman" panose="02020603050405020304" pitchFamily="18" charset="0"/>
              </a:rPr>
              <a:t>: составить план для развития собственного бизнеса</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5984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628800"/>
            <a:ext cx="8712968" cy="4968552"/>
          </a:xfrm>
        </p:spPr>
        <p:txBody>
          <a:bodyPr>
            <a:normAutofit/>
          </a:bodyPr>
          <a:lstStyle/>
          <a:p>
            <a:r>
              <a:rPr lang="ru-RU" sz="2400" dirty="0" smtClean="0">
                <a:solidFill>
                  <a:schemeClr val="tx1"/>
                </a:solidFill>
                <a:latin typeface="Times New Roman" panose="02020603050405020304" pitchFamily="18" charset="0"/>
                <a:cs typeface="Times New Roman" panose="02020603050405020304" pitchFamily="18" charset="0"/>
              </a:rPr>
              <a:t>Роль малого бизнеса в экономике, а тем более в наших жизнях очень велика. Небольшие магазины, ларьки, являются неотъемлемой частью экономики нашей страны.</a:t>
            </a:r>
          </a:p>
          <a:p>
            <a:r>
              <a:rPr lang="ru-RU" sz="2400" dirty="0" smtClean="0">
                <a:solidFill>
                  <a:schemeClr val="tx1"/>
                </a:solidFill>
                <a:latin typeface="Times New Roman" panose="02020603050405020304" pitchFamily="18" charset="0"/>
                <a:cs typeface="Times New Roman" panose="02020603050405020304" pitchFamily="18" charset="0"/>
              </a:rPr>
              <a:t> Для своего бизнеса я выбрала сферу общественного питания. </a:t>
            </a:r>
            <a:r>
              <a:rPr lang="ru-RU" sz="2400" dirty="0" err="1" smtClean="0">
                <a:solidFill>
                  <a:schemeClr val="tx1"/>
                </a:solidFill>
                <a:latin typeface="Times New Roman" panose="02020603050405020304" pitchFamily="18" charset="0"/>
                <a:cs typeface="Times New Roman" panose="02020603050405020304" pitchFamily="18" charset="0"/>
              </a:rPr>
              <a:t>Koфeйня</a:t>
            </a:r>
            <a:r>
              <a:rPr lang="ru-RU" sz="2400" dirty="0" smtClean="0">
                <a:solidFill>
                  <a:schemeClr val="tx1"/>
                </a:solidFill>
                <a:latin typeface="Times New Roman" panose="02020603050405020304" pitchFamily="18" charset="0"/>
                <a:cs typeface="Times New Roman" panose="02020603050405020304" pitchFamily="18" charset="0"/>
              </a:rPr>
              <a:t> – </a:t>
            </a:r>
            <a:r>
              <a:rPr lang="ru-RU" sz="2400" dirty="0" err="1" smtClean="0">
                <a:solidFill>
                  <a:schemeClr val="tx1"/>
                </a:solidFill>
                <a:latin typeface="Times New Roman" panose="02020603050405020304" pitchFamily="18" charset="0"/>
                <a:cs typeface="Times New Roman" panose="02020603050405020304" pitchFamily="18" charset="0"/>
              </a:rPr>
              <a:t>пpивлeкaтeльный</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фopмaт</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oткpытия</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coбcтвeннoгo</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зaвeдeния</a:t>
            </a:r>
            <a:r>
              <a:rPr lang="ru-RU" sz="2400" dirty="0" smtClean="0">
                <a:solidFill>
                  <a:schemeClr val="tx1"/>
                </a:solidFill>
                <a:latin typeface="Times New Roman" panose="02020603050405020304" pitchFamily="18" charset="0"/>
                <a:cs typeface="Times New Roman" panose="02020603050405020304" pitchFamily="18" charset="0"/>
              </a:rPr>
              <a:t>. Это одна из самых востребованных сфер бизнеса, которой люди уделяют большое количество своего времени. </a:t>
            </a:r>
          </a:p>
        </p:txBody>
      </p:sp>
      <p:sp>
        <p:nvSpPr>
          <p:cNvPr id="2" name="Заголовок 1"/>
          <p:cNvSpPr>
            <a:spLocks noGrp="1"/>
          </p:cNvSpPr>
          <p:nvPr>
            <p:ph type="ctrTitle"/>
          </p:nvPr>
        </p:nvSpPr>
        <p:spPr>
          <a:xfrm>
            <a:off x="683568" y="404664"/>
            <a:ext cx="7772400" cy="864096"/>
          </a:xfrm>
        </p:spPr>
        <p:txBody>
          <a:bodyPr>
            <a:normAutofit/>
          </a:bodyPr>
          <a:lstStyle/>
          <a:p>
            <a:r>
              <a:rPr lang="ru-RU" sz="3600" dirty="0" smtClean="0">
                <a:solidFill>
                  <a:srgbClr val="FFFF00"/>
                </a:solidFill>
                <a:latin typeface="Times New Roman" panose="02020603050405020304" pitchFamily="18" charset="0"/>
                <a:cs typeface="Times New Roman" panose="02020603050405020304" pitchFamily="18" charset="0"/>
              </a:rPr>
              <a:t>ВВЕДЕНИЕ</a:t>
            </a:r>
            <a:endParaRPr lang="ru-RU" sz="36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18403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83568" y="1844824"/>
            <a:ext cx="7992888" cy="4320480"/>
          </a:xfrm>
        </p:spPr>
        <p:txBody>
          <a:bodyPr>
            <a:normAutofit fontScale="77500" lnSpcReduction="20000"/>
          </a:bodyPr>
          <a:lstStyle/>
          <a:p>
            <a:r>
              <a:rPr lang="ru-RU" sz="3400" dirty="0" smtClean="0">
                <a:solidFill>
                  <a:schemeClr val="tx1"/>
                </a:solidFill>
                <a:latin typeface="Times New Roman" panose="02020603050405020304" pitchFamily="18" charset="0"/>
                <a:cs typeface="Times New Roman" panose="02020603050405020304" pitchFamily="18" charset="0"/>
              </a:rPr>
              <a:t>ООО — учреждённое одним или несколькими лицами хозяйственное общество, уставной капитал которого разделён на доли. </a:t>
            </a:r>
          </a:p>
          <a:p>
            <a:r>
              <a:rPr lang="ru-RU" sz="3400" dirty="0" smtClean="0">
                <a:solidFill>
                  <a:schemeClr val="tx1"/>
                </a:solidFill>
                <a:latin typeface="Times New Roman" panose="02020603050405020304" pitchFamily="18" charset="0"/>
                <a:cs typeface="Times New Roman" panose="02020603050405020304" pitchFamily="18" charset="0"/>
              </a:rPr>
              <a:t>ИП — физическое лицо, зарегистрированное в установленном порядке и осуществляющее предпринимательскую деятельность без образования юридического лица.</a:t>
            </a:r>
          </a:p>
          <a:p>
            <a:r>
              <a:rPr lang="ru-RU" sz="3400" dirty="0" smtClean="0">
                <a:solidFill>
                  <a:schemeClr val="tx1"/>
                </a:solidFill>
                <a:latin typeface="Times New Roman" panose="02020603050405020304" pitchFamily="18" charset="0"/>
                <a:cs typeface="Times New Roman" panose="02020603050405020304" pitchFamily="18" charset="0"/>
              </a:rPr>
              <a:t>Лучшим вариантом для открытия бизнеса будет ООО. Так как компанию может учреждать несколько собственников, а это дает более широкие возможности для осуществления бизнеса</a:t>
            </a:r>
            <a:r>
              <a:rPr lang="ru-RU" sz="3600" dirty="0" smtClean="0">
                <a:solidFill>
                  <a:schemeClr val="tx1"/>
                </a:solidFill>
              </a:rPr>
              <a:t>. ·</a:t>
            </a:r>
          </a:p>
        </p:txBody>
      </p:sp>
      <p:sp>
        <p:nvSpPr>
          <p:cNvPr id="2" name="Заголовок 1"/>
          <p:cNvSpPr>
            <a:spLocks noGrp="1"/>
          </p:cNvSpPr>
          <p:nvPr>
            <p:ph type="ctrTitle"/>
          </p:nvPr>
        </p:nvSpPr>
        <p:spPr>
          <a:xfrm>
            <a:off x="611560" y="692696"/>
            <a:ext cx="7772400" cy="650503"/>
          </a:xfrm>
        </p:spPr>
        <p:txBody>
          <a:bodyPr>
            <a:noAutofit/>
          </a:bodyPr>
          <a:lstStyle/>
          <a:p>
            <a:r>
              <a:rPr lang="ru-RU" sz="3600" dirty="0" smtClean="0">
                <a:solidFill>
                  <a:srgbClr val="FFFF00"/>
                </a:solidFill>
                <a:latin typeface="Times New Roman" panose="02020603050405020304" pitchFamily="18" charset="0"/>
                <a:cs typeface="Times New Roman" panose="02020603050405020304" pitchFamily="18" charset="0"/>
              </a:rPr>
              <a:t>Организационно - правовая   форма</a:t>
            </a:r>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6290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66130"/>
          </a:xfrm>
        </p:spPr>
        <p:txBody>
          <a:bodyPr>
            <a:normAutofit/>
          </a:bodyPr>
          <a:lstStyle/>
          <a:p>
            <a:pPr algn="ctr"/>
            <a:r>
              <a:rPr lang="ru-RU" sz="3600" dirty="0" smtClean="0">
                <a:solidFill>
                  <a:srgbClr val="FFFF00"/>
                </a:solidFill>
                <a:latin typeface="Times New Roman" panose="02020603050405020304" pitchFamily="18" charset="0"/>
                <a:cs typeface="Times New Roman" panose="02020603050405020304" pitchFamily="18" charset="0"/>
              </a:rPr>
              <a:t>Конкуренты</a:t>
            </a:r>
            <a:endParaRPr lang="ru-RU" sz="3600" dirty="0">
              <a:solidFill>
                <a:srgbClr val="FFFF00"/>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nvGraphicFramePr>
        <p:xfrm>
          <a:off x="1576878" y="1600200"/>
          <a:ext cx="5990244" cy="4525963"/>
        </p:xfrm>
        <a:graphic>
          <a:graphicData uri="http://schemas.openxmlformats.org/drawingml/2006/table">
            <a:tbl>
              <a:tblPr>
                <a:tableStyleId>{5C22544A-7EE6-4342-B048-85BDC9FD1C3A}</a:tableStyleId>
              </a:tblPr>
              <a:tblGrid>
                <a:gridCol w="998374"/>
                <a:gridCol w="998374"/>
                <a:gridCol w="998374"/>
                <a:gridCol w="998374"/>
                <a:gridCol w="998374"/>
                <a:gridCol w="998374"/>
              </a:tblGrid>
              <a:tr h="465908">
                <a:tc rowSpan="2">
                  <a:txBody>
                    <a:bodyPr/>
                    <a:lstStyle/>
                    <a:p>
                      <a:pPr marL="0" marR="0" algn="ctr">
                        <a:spcBef>
                          <a:spcPts val="0"/>
                        </a:spcBef>
                        <a:spcAft>
                          <a:spcPts val="0"/>
                        </a:spcAft>
                      </a:pPr>
                      <a:r>
                        <a:rPr lang="ru-RU" sz="1300">
                          <a:effectLst/>
                        </a:rPr>
                        <a:t>Параметр сравнения</a:t>
                      </a:r>
                      <a:endParaRPr lang="ru-RU" sz="1300">
                        <a:effectLst/>
                        <a:latin typeface="Calibri"/>
                        <a:ea typeface="SimSun"/>
                        <a:cs typeface="Times New Roman"/>
                      </a:endParaRPr>
                    </a:p>
                  </a:txBody>
                  <a:tcPr marL="66558" marR="66558" marT="33279" marB="33279"/>
                </a:tc>
                <a:tc rowSpan="2">
                  <a:txBody>
                    <a:bodyPr/>
                    <a:lstStyle/>
                    <a:p>
                      <a:pPr marL="0" marR="0" algn="ctr">
                        <a:spcBef>
                          <a:spcPts val="0"/>
                        </a:spcBef>
                        <a:spcAft>
                          <a:spcPts val="0"/>
                        </a:spcAft>
                      </a:pPr>
                      <a:r>
                        <a:rPr lang="ru-RU" sz="1300">
                          <a:effectLst/>
                        </a:rPr>
                        <a:t>Вес (значимость)</a:t>
                      </a:r>
                    </a:p>
                    <a:p>
                      <a:pPr marL="0" marR="0" algn="ctr">
                        <a:spcBef>
                          <a:spcPts val="0"/>
                        </a:spcBef>
                        <a:spcAft>
                          <a:spcPts val="0"/>
                        </a:spcAft>
                      </a:pPr>
                      <a:r>
                        <a:rPr lang="ru-RU" sz="1300">
                          <a:effectLst/>
                        </a:rPr>
                        <a:t>данного параметра для покупателя</a:t>
                      </a:r>
                      <a:endParaRPr lang="ru-RU" sz="1300">
                        <a:effectLst/>
                        <a:latin typeface="Calibri"/>
                        <a:ea typeface="SimSun"/>
                        <a:cs typeface="Times New Roman"/>
                      </a:endParaRPr>
                    </a:p>
                  </a:txBody>
                  <a:tcPr marL="66558" marR="66558" marT="33279" marB="33279"/>
                </a:tc>
                <a:tc gridSpan="2">
                  <a:txBody>
                    <a:bodyPr/>
                    <a:lstStyle/>
                    <a:p>
                      <a:pPr marL="0" marR="0" algn="ctr">
                        <a:spcBef>
                          <a:spcPts val="0"/>
                        </a:spcBef>
                        <a:spcAft>
                          <a:spcPts val="0"/>
                        </a:spcAft>
                      </a:pPr>
                      <a:r>
                        <a:rPr lang="ru-RU" sz="1300">
                          <a:effectLst/>
                        </a:rPr>
                        <a:t>Оценка конкурента (по 5-тибалльной шкале)</a:t>
                      </a:r>
                      <a:endParaRPr lang="ru-RU" sz="1300">
                        <a:effectLst/>
                        <a:latin typeface="Calibri"/>
                        <a:ea typeface="SimSun"/>
                        <a:cs typeface="Times New Roman"/>
                      </a:endParaRPr>
                    </a:p>
                  </a:txBody>
                  <a:tcPr marL="66558" marR="66558" marT="33279" marB="33279"/>
                </a:tc>
                <a:tc hMerge="1">
                  <a:txBody>
                    <a:bodyPr/>
                    <a:lstStyle/>
                    <a:p>
                      <a:endParaRPr lang="ru-RU"/>
                    </a:p>
                  </a:txBody>
                  <a:tcPr/>
                </a:tc>
                <a:tc gridSpan="2">
                  <a:txBody>
                    <a:bodyPr/>
                    <a:lstStyle/>
                    <a:p>
                      <a:pPr marL="0" marR="0" algn="ctr">
                        <a:spcBef>
                          <a:spcPts val="0"/>
                        </a:spcBef>
                        <a:spcAft>
                          <a:spcPts val="0"/>
                        </a:spcAft>
                      </a:pPr>
                      <a:r>
                        <a:rPr lang="ru-RU" sz="1300">
                          <a:effectLst/>
                        </a:rPr>
                        <a:t>Взвешенная оценка</a:t>
                      </a:r>
                    </a:p>
                    <a:p>
                      <a:pPr marL="0" marR="0" algn="ctr">
                        <a:spcBef>
                          <a:spcPts val="0"/>
                        </a:spcBef>
                        <a:spcAft>
                          <a:spcPts val="0"/>
                        </a:spcAft>
                      </a:pPr>
                      <a:r>
                        <a:rPr lang="ru-RU" sz="1300">
                          <a:effectLst/>
                        </a:rPr>
                        <a:t> </a:t>
                      </a:r>
                      <a:endParaRPr lang="ru-RU" sz="1300">
                        <a:effectLst/>
                        <a:latin typeface="Calibri"/>
                        <a:ea typeface="SimSun"/>
                        <a:cs typeface="Times New Roman"/>
                      </a:endParaRPr>
                    </a:p>
                  </a:txBody>
                  <a:tcPr marL="66558" marR="66558" marT="33279" marB="33279"/>
                </a:tc>
                <a:tc hMerge="1">
                  <a:txBody>
                    <a:bodyPr/>
                    <a:lstStyle/>
                    <a:p>
                      <a:endParaRPr lang="ru-RU"/>
                    </a:p>
                  </a:txBody>
                  <a:tcPr/>
                </a:tc>
              </a:tr>
              <a:tr h="998374">
                <a:tc vMerge="1">
                  <a:txBody>
                    <a:bodyPr/>
                    <a:lstStyle/>
                    <a:p>
                      <a:endParaRPr lang="ru-RU"/>
                    </a:p>
                  </a:txBody>
                  <a:tcPr/>
                </a:tc>
                <a:tc vMerge="1">
                  <a:txBody>
                    <a:bodyPr/>
                    <a:lstStyle/>
                    <a:p>
                      <a:endParaRPr lang="ru-RU"/>
                    </a:p>
                  </a:txBody>
                  <a:tcPr/>
                </a:tc>
                <a:tc>
                  <a:txBody>
                    <a:bodyPr/>
                    <a:lstStyle/>
                    <a:p>
                      <a:pPr marL="0" marR="0" algn="ctr">
                        <a:spcBef>
                          <a:spcPts val="0"/>
                        </a:spcBef>
                        <a:spcAft>
                          <a:spcPts val="0"/>
                        </a:spcAft>
                      </a:pPr>
                      <a:r>
                        <a:rPr lang="en-US" sz="1300">
                          <a:effectLst/>
                        </a:rPr>
                        <a:t>«coffe bean»</a:t>
                      </a:r>
                      <a:endParaRPr lang="en-US"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en-US" sz="1300">
                          <a:effectLst/>
                        </a:rPr>
                        <a:t>«coffe cake»</a:t>
                      </a:r>
                      <a:endParaRPr lang="en-US"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en-US" sz="1300">
                          <a:effectLst/>
                        </a:rPr>
                        <a:t>«coffe bean»</a:t>
                      </a:r>
                      <a:endParaRPr lang="en-US"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en-US" sz="1300">
                          <a:effectLst/>
                        </a:rPr>
                        <a:t>«coffe cake»</a:t>
                      </a:r>
                      <a:endParaRPr lang="en-US" sz="1300">
                        <a:effectLst/>
                        <a:latin typeface="Calibri"/>
                        <a:ea typeface="SimSun"/>
                        <a:cs typeface="Times New Roman"/>
                      </a:endParaRPr>
                    </a:p>
                  </a:txBody>
                  <a:tcPr marL="66558" marR="66558" marT="33279" marB="33279"/>
                </a:tc>
              </a:tr>
              <a:tr h="266233">
                <a:tc>
                  <a:txBody>
                    <a:bodyPr/>
                    <a:lstStyle/>
                    <a:p>
                      <a:pPr marL="0" marR="0" algn="ctr">
                        <a:spcBef>
                          <a:spcPts val="0"/>
                        </a:spcBef>
                        <a:spcAft>
                          <a:spcPts val="0"/>
                        </a:spcAft>
                      </a:pPr>
                      <a:r>
                        <a:rPr lang="ru-RU" sz="1300">
                          <a:effectLst/>
                        </a:rPr>
                        <a:t>1</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2</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3</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4</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5 = 2*3</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6=2*4</a:t>
                      </a:r>
                      <a:endParaRPr lang="ru-RU" sz="1300">
                        <a:effectLst/>
                        <a:latin typeface="Calibri"/>
                        <a:ea typeface="SimSun"/>
                        <a:cs typeface="Times New Roman"/>
                      </a:endParaRPr>
                    </a:p>
                  </a:txBody>
                  <a:tcPr marL="66558" marR="66558" marT="33279" marB="33279"/>
                </a:tc>
              </a:tr>
              <a:tr h="266233">
                <a:tc>
                  <a:txBody>
                    <a:bodyPr/>
                    <a:lstStyle/>
                    <a:p>
                      <a:pPr marL="0" marR="0" algn="just">
                        <a:spcBef>
                          <a:spcPts val="0"/>
                        </a:spcBef>
                        <a:spcAft>
                          <a:spcPts val="0"/>
                        </a:spcAft>
                      </a:pPr>
                      <a:r>
                        <a:rPr lang="ru-RU" sz="1300">
                          <a:effectLst/>
                        </a:rPr>
                        <a:t>Цена</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0,25</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2</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4</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0.5 </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1</a:t>
                      </a:r>
                      <a:endParaRPr lang="ru-RU" sz="1300">
                        <a:effectLst/>
                        <a:latin typeface="Calibri"/>
                        <a:ea typeface="SimSun"/>
                        <a:cs typeface="Times New Roman"/>
                      </a:endParaRPr>
                    </a:p>
                  </a:txBody>
                  <a:tcPr marL="66558" marR="66558" marT="33279" marB="33279"/>
                </a:tc>
              </a:tr>
              <a:tr h="665583">
                <a:tc>
                  <a:txBody>
                    <a:bodyPr/>
                    <a:lstStyle/>
                    <a:p>
                      <a:pPr marL="0" marR="0" algn="just">
                        <a:spcBef>
                          <a:spcPts val="0"/>
                        </a:spcBef>
                        <a:spcAft>
                          <a:spcPts val="0"/>
                        </a:spcAft>
                      </a:pPr>
                      <a:r>
                        <a:rPr lang="ru-RU" sz="1300">
                          <a:effectLst/>
                        </a:rPr>
                        <a:t>Качество товара (услуги)</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0,25</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4</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2</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1</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0.5</a:t>
                      </a:r>
                      <a:endParaRPr lang="ru-RU" sz="1300">
                        <a:effectLst/>
                        <a:latin typeface="Calibri"/>
                        <a:ea typeface="SimSun"/>
                        <a:cs typeface="Times New Roman"/>
                      </a:endParaRPr>
                    </a:p>
                  </a:txBody>
                  <a:tcPr marL="66558" marR="66558" marT="33279" marB="33279"/>
                </a:tc>
              </a:tr>
              <a:tr h="465908">
                <a:tc>
                  <a:txBody>
                    <a:bodyPr/>
                    <a:lstStyle/>
                    <a:p>
                      <a:pPr marL="0" marR="0" algn="just">
                        <a:spcBef>
                          <a:spcPts val="0"/>
                        </a:spcBef>
                        <a:spcAft>
                          <a:spcPts val="0"/>
                        </a:spcAft>
                      </a:pPr>
                      <a:r>
                        <a:rPr lang="ru-RU" sz="1300">
                          <a:effectLst/>
                        </a:rPr>
                        <a:t>Местоположение</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0,1</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2</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3</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0.2</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0.3</a:t>
                      </a:r>
                      <a:endParaRPr lang="ru-RU" sz="1300">
                        <a:effectLst/>
                        <a:latin typeface="Calibri"/>
                        <a:ea typeface="SimSun"/>
                        <a:cs typeface="Times New Roman"/>
                      </a:endParaRPr>
                    </a:p>
                  </a:txBody>
                  <a:tcPr marL="66558" marR="66558" marT="33279" marB="33279"/>
                </a:tc>
              </a:tr>
              <a:tr h="465908">
                <a:tc>
                  <a:txBody>
                    <a:bodyPr/>
                    <a:lstStyle/>
                    <a:p>
                      <a:pPr marL="0" marR="0" algn="just">
                        <a:spcBef>
                          <a:spcPts val="0"/>
                        </a:spcBef>
                        <a:spcAft>
                          <a:spcPts val="0"/>
                        </a:spcAft>
                      </a:pPr>
                      <a:r>
                        <a:rPr lang="ru-RU" sz="1300">
                          <a:effectLst/>
                        </a:rPr>
                        <a:t>Дизайн товара </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0,2</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5</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4</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1</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0.8</a:t>
                      </a:r>
                      <a:endParaRPr lang="ru-RU" sz="1300">
                        <a:effectLst/>
                        <a:latin typeface="Calibri"/>
                        <a:ea typeface="SimSun"/>
                        <a:cs typeface="Times New Roman"/>
                      </a:endParaRPr>
                    </a:p>
                  </a:txBody>
                  <a:tcPr marL="66558" marR="66558" marT="33279" marB="33279"/>
                </a:tc>
              </a:tr>
              <a:tr h="665583">
                <a:tc>
                  <a:txBody>
                    <a:bodyPr/>
                    <a:lstStyle/>
                    <a:p>
                      <a:pPr marL="0" marR="0" algn="just">
                        <a:spcBef>
                          <a:spcPts val="0"/>
                        </a:spcBef>
                        <a:spcAft>
                          <a:spcPts val="0"/>
                        </a:spcAft>
                      </a:pPr>
                      <a:r>
                        <a:rPr lang="ru-RU" sz="1300">
                          <a:effectLst/>
                        </a:rPr>
                        <a:t>Информативность сайта</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0,2</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4</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3</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0.8</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0.6</a:t>
                      </a:r>
                      <a:endParaRPr lang="ru-RU" sz="1300">
                        <a:effectLst/>
                        <a:latin typeface="Calibri"/>
                        <a:ea typeface="SimSun"/>
                        <a:cs typeface="Times New Roman"/>
                      </a:endParaRPr>
                    </a:p>
                  </a:txBody>
                  <a:tcPr marL="66558" marR="66558" marT="33279" marB="33279"/>
                </a:tc>
              </a:tr>
              <a:tr h="266233">
                <a:tc>
                  <a:txBody>
                    <a:bodyPr/>
                    <a:lstStyle/>
                    <a:p>
                      <a:pPr marL="0" marR="0" algn="just">
                        <a:spcBef>
                          <a:spcPts val="0"/>
                        </a:spcBef>
                        <a:spcAft>
                          <a:spcPts val="0"/>
                        </a:spcAft>
                      </a:pPr>
                      <a:r>
                        <a:rPr lang="ru-RU" sz="1300">
                          <a:effectLst/>
                        </a:rPr>
                        <a:t>Итого</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1</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a:effectLst/>
                        </a:rPr>
                        <a:t>3.5</a:t>
                      </a:r>
                      <a:endParaRPr lang="ru-RU" sz="1300">
                        <a:effectLst/>
                        <a:latin typeface="Calibri"/>
                        <a:ea typeface="SimSun"/>
                        <a:cs typeface="Times New Roman"/>
                      </a:endParaRPr>
                    </a:p>
                  </a:txBody>
                  <a:tcPr marL="66558" marR="66558" marT="33279" marB="33279"/>
                </a:tc>
                <a:tc>
                  <a:txBody>
                    <a:bodyPr/>
                    <a:lstStyle/>
                    <a:p>
                      <a:pPr marL="0" marR="0" algn="ctr">
                        <a:spcBef>
                          <a:spcPts val="0"/>
                        </a:spcBef>
                        <a:spcAft>
                          <a:spcPts val="0"/>
                        </a:spcAft>
                      </a:pPr>
                      <a:r>
                        <a:rPr lang="ru-RU" sz="1300" dirty="0">
                          <a:effectLst/>
                        </a:rPr>
                        <a:t>3.2</a:t>
                      </a:r>
                      <a:endParaRPr lang="ru-RU" sz="1300" dirty="0">
                        <a:effectLst/>
                        <a:latin typeface="Calibri"/>
                        <a:ea typeface="SimSun"/>
                        <a:cs typeface="Times New Roman"/>
                      </a:endParaRPr>
                    </a:p>
                  </a:txBody>
                  <a:tcPr marL="66558" marR="66558" marT="33279" marB="33279"/>
                </a:tc>
              </a:tr>
            </a:tbl>
          </a:graphicData>
        </a:graphic>
      </p:graphicFrame>
      <p:sp>
        <p:nvSpPr>
          <p:cNvPr id="5" name="Rectangle 1"/>
          <p:cNvSpPr>
            <a:spLocks noChangeArrowheads="1"/>
          </p:cNvSpPr>
          <p:nvPr/>
        </p:nvSpPr>
        <p:spPr bwMode="auto">
          <a:xfrm>
            <a:off x="1576388" y="16002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235231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268760"/>
            <a:ext cx="8568952" cy="4320480"/>
          </a:xfrm>
        </p:spPr>
        <p:txBody>
          <a:bodyPr>
            <a:noAutofit/>
          </a:bodyPr>
          <a:lstStyle/>
          <a:p>
            <a:r>
              <a:rPr lang="ru-RU" sz="2400" dirty="0" smtClean="0">
                <a:solidFill>
                  <a:schemeClr val="tx1"/>
                </a:solidFill>
                <a:latin typeface="Times New Roman" panose="02020603050405020304" pitchFamily="18" charset="0"/>
                <a:cs typeface="Times New Roman" panose="02020603050405020304" pitchFamily="18" charset="0"/>
              </a:rPr>
              <a:t>В кофейне «</a:t>
            </a:r>
            <a:r>
              <a:rPr lang="ru-RU" sz="2400" dirty="0" err="1" smtClean="0">
                <a:solidFill>
                  <a:schemeClr val="tx1"/>
                </a:solidFill>
                <a:latin typeface="Times New Roman" panose="02020603050405020304" pitchFamily="18" charset="0"/>
                <a:cs typeface="Times New Roman" panose="02020603050405020304" pitchFamily="18" charset="0"/>
              </a:rPr>
              <a:t>NoSleep</a:t>
            </a:r>
            <a:r>
              <a:rPr lang="ru-RU" sz="2400" dirty="0" smtClean="0">
                <a:solidFill>
                  <a:schemeClr val="tx1"/>
                </a:solidFill>
                <a:latin typeface="Times New Roman" panose="02020603050405020304" pitchFamily="18" charset="0"/>
                <a:cs typeface="Times New Roman" panose="02020603050405020304" pitchFamily="18" charset="0"/>
              </a:rPr>
              <a:t>» вы сможете испробовать вкус натурального, свежего кофе. </a:t>
            </a:r>
            <a:r>
              <a:rPr lang="ru-RU" sz="2400" dirty="0">
                <a:solidFill>
                  <a:schemeClr val="tx1"/>
                </a:solidFill>
                <a:latin typeface="Times New Roman" panose="02020603050405020304" pitchFamily="18" charset="0"/>
                <a:cs typeface="Times New Roman" panose="02020603050405020304" pitchFamily="18" charset="0"/>
              </a:rPr>
              <a:t>Т</a:t>
            </a:r>
            <a:r>
              <a:rPr lang="ru-RU" sz="2400" dirty="0" smtClean="0">
                <a:solidFill>
                  <a:schemeClr val="tx1"/>
                </a:solidFill>
                <a:latin typeface="Times New Roman" panose="02020603050405020304" pitchFamily="18" charset="0"/>
                <a:cs typeface="Times New Roman" panose="02020603050405020304" pitchFamily="18" charset="0"/>
              </a:rPr>
              <a:t>ак же сможете отдохнуть и хорошо провести время в нашей уютной обстановке.</a:t>
            </a:r>
          </a:p>
          <a:p>
            <a:r>
              <a:rPr lang="ru-RU" sz="2400" dirty="0" smtClean="0">
                <a:solidFill>
                  <a:schemeClr val="tx1"/>
                </a:solidFill>
                <a:latin typeface="Times New Roman" panose="02020603050405020304" pitchFamily="18" charset="0"/>
                <a:cs typeface="Times New Roman" panose="02020603050405020304" pitchFamily="18" charset="0"/>
              </a:rPr>
              <a:t>В нашей кофейне будет не только кофе, но и кондитерские изделия. Также сезонные предложения. Ассортимент напитков составят не только классические варианты </a:t>
            </a:r>
            <a:r>
              <a:rPr lang="ru-RU" sz="2400" dirty="0" err="1" smtClean="0">
                <a:solidFill>
                  <a:schemeClr val="tx1"/>
                </a:solidFill>
                <a:latin typeface="Times New Roman" panose="02020603050405020304" pitchFamily="18" charset="0"/>
                <a:cs typeface="Times New Roman" panose="02020603050405020304" pitchFamily="18" charset="0"/>
              </a:rPr>
              <a:t>кофе,но</a:t>
            </a:r>
            <a:r>
              <a:rPr lang="ru-RU" sz="2400" dirty="0" smtClean="0">
                <a:solidFill>
                  <a:schemeClr val="tx1"/>
                </a:solidFill>
                <a:latin typeface="Times New Roman" panose="02020603050405020304" pitchFamily="18" charset="0"/>
                <a:cs typeface="Times New Roman" panose="02020603050405020304" pitchFamily="18" charset="0"/>
              </a:rPr>
              <a:t> и разнообразные фирменные напитки.</a:t>
            </a:r>
          </a:p>
          <a:p>
            <a:r>
              <a:rPr lang="ru-RU" sz="2400" dirty="0" smtClean="0">
                <a:solidFill>
                  <a:schemeClr val="tx1"/>
                </a:solidFill>
                <a:latin typeface="Times New Roman" panose="02020603050405020304" pitchFamily="18" charset="0"/>
                <a:cs typeface="Times New Roman" panose="02020603050405020304" pitchFamily="18" charset="0"/>
              </a:rPr>
              <a:t>Посетители  смогут выбирать размер чашки, экспериментировать с добавлением сиропов, добавок и молока. В качестве приятного бонуса напишем вам особые пожелания.</a:t>
            </a:r>
          </a:p>
          <a:p>
            <a:endParaRPr lang="ru-RU" sz="2400" dirty="0" smtClean="0"/>
          </a:p>
          <a:p>
            <a:endParaRPr lang="ru-RU" sz="2400" dirty="0" smtClean="0"/>
          </a:p>
          <a:p>
            <a:endParaRPr lang="ru-RU" sz="2400" dirty="0" smtClean="0"/>
          </a:p>
          <a:p>
            <a:endParaRPr lang="ru-RU" sz="2400" dirty="0" smtClean="0"/>
          </a:p>
          <a:p>
            <a:endParaRPr lang="ru-RU" sz="2400" dirty="0" smtClean="0"/>
          </a:p>
          <a:p>
            <a:endParaRPr lang="ru-RU" sz="2400" dirty="0" smtClean="0"/>
          </a:p>
          <a:p>
            <a:endParaRPr lang="ru-RU" sz="2400" dirty="0" smtClean="0"/>
          </a:p>
          <a:p>
            <a:endParaRPr lang="ru-RU" sz="2400" dirty="0" smtClean="0"/>
          </a:p>
          <a:p>
            <a:endParaRPr lang="ru-RU" sz="2400" dirty="0" smtClean="0"/>
          </a:p>
          <a:p>
            <a:endParaRPr lang="ru-RU" sz="2400" dirty="0" smtClean="0"/>
          </a:p>
          <a:p>
            <a:endParaRPr lang="ru-RU" sz="2400" dirty="0" smtClean="0"/>
          </a:p>
          <a:p>
            <a:endParaRPr lang="ru-RU" sz="2400" dirty="0"/>
          </a:p>
        </p:txBody>
      </p:sp>
      <p:sp>
        <p:nvSpPr>
          <p:cNvPr id="2" name="Заголовок 1"/>
          <p:cNvSpPr>
            <a:spLocks noGrp="1"/>
          </p:cNvSpPr>
          <p:nvPr>
            <p:ph type="ctrTitle"/>
          </p:nvPr>
        </p:nvSpPr>
        <p:spPr>
          <a:xfrm>
            <a:off x="683568" y="332656"/>
            <a:ext cx="7772400" cy="794519"/>
          </a:xfrm>
        </p:spPr>
        <p:txBody>
          <a:bodyPr>
            <a:normAutofit fontScale="90000"/>
          </a:bodyPr>
          <a:lstStyle/>
          <a:p>
            <a:r>
              <a:rPr lang="ru-RU" dirty="0" smtClean="0"/>
              <a:t> </a:t>
            </a:r>
            <a:r>
              <a:rPr lang="ru-RU" sz="3600" dirty="0" smtClean="0">
                <a:solidFill>
                  <a:srgbClr val="FFFF00"/>
                </a:solidFill>
                <a:latin typeface="Times New Roman" panose="02020603050405020304" pitchFamily="18" charset="0"/>
                <a:cs typeface="Times New Roman" panose="02020603050405020304" pitchFamily="18" charset="0"/>
              </a:rPr>
              <a:t>Услуги кофейни «</a:t>
            </a:r>
            <a:r>
              <a:rPr lang="en-US" sz="3600" dirty="0" err="1" smtClean="0">
                <a:solidFill>
                  <a:srgbClr val="FFFF00"/>
                </a:solidFill>
                <a:latin typeface="Times New Roman" panose="02020603050405020304" pitchFamily="18" charset="0"/>
                <a:cs typeface="Times New Roman" panose="02020603050405020304" pitchFamily="18" charset="0"/>
              </a:rPr>
              <a:t>NoSleep</a:t>
            </a:r>
            <a:r>
              <a:rPr lang="en-US" sz="3600" dirty="0" smtClean="0">
                <a:solidFill>
                  <a:srgbClr val="FFFF00"/>
                </a:solidFill>
                <a:latin typeface="Times New Roman" panose="02020603050405020304" pitchFamily="18" charset="0"/>
                <a:cs typeface="Times New Roman" panose="02020603050405020304" pitchFamily="18" charset="0"/>
              </a:rPr>
              <a:t>»</a:t>
            </a:r>
            <a:endParaRPr lang="ru-RU" sz="36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9273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196752"/>
            <a:ext cx="8712968" cy="4104456"/>
          </a:xfrm>
        </p:spPr>
        <p:txBody>
          <a:bodyPr>
            <a:normAutofit fontScale="62500" lnSpcReduction="20000"/>
          </a:bodyPr>
          <a:lstStyle/>
          <a:p>
            <a:endParaRPr lang="ru-RU" dirty="0" smtClean="0"/>
          </a:p>
          <a:p>
            <a:r>
              <a:rPr lang="ru-RU" sz="5100" dirty="0" smtClean="0">
                <a:solidFill>
                  <a:schemeClr val="tx1"/>
                </a:solidFill>
                <a:latin typeface="Times New Roman" panose="02020603050405020304" pitchFamily="18" charset="0"/>
                <a:cs typeface="Times New Roman" panose="02020603050405020304" pitchFamily="18" charset="0"/>
              </a:rPr>
              <a:t>Идеи создания фирменного стиля нашей кофейни:</a:t>
            </a:r>
          </a:p>
          <a:p>
            <a:pPr algn="l"/>
            <a:r>
              <a:rPr lang="ru-RU" sz="5100" dirty="0" smtClean="0">
                <a:solidFill>
                  <a:schemeClr val="tx1"/>
                </a:solidFill>
                <a:latin typeface="Times New Roman" panose="02020603050405020304" pitchFamily="18" charset="0"/>
                <a:cs typeface="Times New Roman" panose="02020603050405020304" pitchFamily="18" charset="0"/>
              </a:rPr>
              <a:t>1</a:t>
            </a:r>
            <a:r>
              <a:rPr lang="ru-RU" sz="5100" dirty="0" smtClean="0">
                <a:solidFill>
                  <a:schemeClr val="tx1"/>
                </a:solidFill>
                <a:latin typeface="Times New Roman" panose="02020603050405020304" pitchFamily="18" charset="0"/>
                <a:cs typeface="Times New Roman" panose="02020603050405020304" pitchFamily="18" charset="0"/>
              </a:rPr>
              <a:t>. Разработать </a:t>
            </a:r>
            <a:r>
              <a:rPr lang="ru-RU" sz="5100" dirty="0" smtClean="0">
                <a:solidFill>
                  <a:schemeClr val="tx1"/>
                </a:solidFill>
                <a:latin typeface="Times New Roman" panose="02020603050405020304" pitchFamily="18" charset="0"/>
                <a:cs typeface="Times New Roman" panose="02020603050405020304" pitchFamily="18" charset="0"/>
              </a:rPr>
              <a:t>уникальный логотип</a:t>
            </a:r>
          </a:p>
          <a:p>
            <a:pPr algn="l"/>
            <a:r>
              <a:rPr lang="ru-RU" sz="5100" dirty="0" smtClean="0">
                <a:solidFill>
                  <a:schemeClr val="tx1"/>
                </a:solidFill>
                <a:latin typeface="Times New Roman" panose="02020603050405020304" pitchFamily="18" charset="0"/>
                <a:cs typeface="Times New Roman" panose="02020603050405020304" pitchFamily="18" charset="0"/>
              </a:rPr>
              <a:t>2</a:t>
            </a:r>
            <a:r>
              <a:rPr lang="ru-RU" sz="5100" dirty="0" smtClean="0">
                <a:solidFill>
                  <a:schemeClr val="tx1"/>
                </a:solidFill>
                <a:latin typeface="Times New Roman" panose="02020603050405020304" pitchFamily="18" charset="0"/>
                <a:cs typeface="Times New Roman" panose="02020603050405020304" pitchFamily="18" charset="0"/>
              </a:rPr>
              <a:t>. Размещать </a:t>
            </a:r>
            <a:r>
              <a:rPr lang="ru-RU" sz="5100" dirty="0" smtClean="0">
                <a:solidFill>
                  <a:schemeClr val="tx1"/>
                </a:solidFill>
                <a:latin typeface="Times New Roman" panose="02020603050405020304" pitchFamily="18" charset="0"/>
                <a:cs typeface="Times New Roman" panose="02020603050405020304" pitchFamily="18" charset="0"/>
              </a:rPr>
              <a:t>рекламу </a:t>
            </a:r>
            <a:r>
              <a:rPr lang="ru-RU" sz="5100" dirty="0">
                <a:solidFill>
                  <a:schemeClr val="tx1"/>
                </a:solidFill>
                <a:latin typeface="Times New Roman" panose="02020603050405020304" pitchFamily="18" charset="0"/>
                <a:cs typeface="Times New Roman" panose="02020603050405020304" pitchFamily="18" charset="0"/>
              </a:rPr>
              <a:t>на печатных</a:t>
            </a:r>
            <a:r>
              <a:rPr lang="ru-RU" sz="5100" dirty="0" smtClean="0">
                <a:solidFill>
                  <a:schemeClr val="tx1"/>
                </a:solidFill>
                <a:latin typeface="Times New Roman" panose="02020603050405020304" pitchFamily="18" charset="0"/>
                <a:cs typeface="Times New Roman" panose="02020603050405020304" pitchFamily="18" charset="0"/>
              </a:rPr>
              <a:t>, на электронных </a:t>
            </a:r>
            <a:r>
              <a:rPr lang="ru-RU" sz="5100" dirty="0">
                <a:solidFill>
                  <a:schemeClr val="tx1"/>
                </a:solidFill>
                <a:latin typeface="Times New Roman" panose="02020603050405020304" pitchFamily="18" charset="0"/>
                <a:cs typeface="Times New Roman" panose="02020603050405020304" pitchFamily="18" charset="0"/>
              </a:rPr>
              <a:t>медиа-платформах, </a:t>
            </a:r>
            <a:r>
              <a:rPr lang="ru-RU" sz="5100" dirty="0" smtClean="0">
                <a:solidFill>
                  <a:schemeClr val="tx1"/>
                </a:solidFill>
                <a:latin typeface="Times New Roman" panose="02020603050405020304" pitchFamily="18" charset="0"/>
                <a:cs typeface="Times New Roman" panose="02020603050405020304" pitchFamily="18" charset="0"/>
              </a:rPr>
              <a:t>в соц.сетях</a:t>
            </a:r>
            <a:r>
              <a:rPr lang="ru-RU" sz="5100" dirty="0">
                <a:solidFill>
                  <a:schemeClr val="tx1"/>
                </a:solidFill>
                <a:latin typeface="Times New Roman" panose="02020603050405020304" pitchFamily="18" charset="0"/>
                <a:cs typeface="Times New Roman" panose="02020603050405020304" pitchFamily="18" charset="0"/>
              </a:rPr>
              <a:t> </a:t>
            </a:r>
            <a:r>
              <a:rPr lang="ru-RU" sz="5100" dirty="0" smtClean="0">
                <a:solidFill>
                  <a:schemeClr val="tx1"/>
                </a:solidFill>
                <a:latin typeface="Times New Roman" panose="02020603050405020304" pitchFamily="18" charset="0"/>
                <a:cs typeface="Times New Roman" panose="02020603050405020304" pitchFamily="18" charset="0"/>
              </a:rPr>
              <a:t>и на различных баннерах.</a:t>
            </a:r>
          </a:p>
          <a:p>
            <a:pPr algn="l"/>
            <a:r>
              <a:rPr lang="ru-RU" sz="5100" dirty="0" smtClean="0">
                <a:solidFill>
                  <a:schemeClr val="tx1"/>
                </a:solidFill>
                <a:latin typeface="Times New Roman" panose="02020603050405020304" pitchFamily="18" charset="0"/>
                <a:cs typeface="Times New Roman" panose="02020603050405020304" pitchFamily="18" charset="0"/>
              </a:rPr>
              <a:t>3</a:t>
            </a:r>
            <a:r>
              <a:rPr lang="ru-RU" sz="5100" dirty="0" smtClean="0">
                <a:solidFill>
                  <a:schemeClr val="tx1"/>
                </a:solidFill>
                <a:latin typeface="Times New Roman" panose="02020603050405020304" pitchFamily="18" charset="0"/>
                <a:cs typeface="Times New Roman" panose="02020603050405020304" pitchFamily="18" charset="0"/>
              </a:rPr>
              <a:t>. Обеспечивать</a:t>
            </a:r>
            <a:r>
              <a:rPr lang="ru-RU" sz="5100" dirty="0" smtClean="0">
                <a:solidFill>
                  <a:schemeClr val="tx1"/>
                </a:solidFill>
                <a:latin typeface="Times New Roman" panose="02020603050405020304" pitchFamily="18" charset="0"/>
                <a:cs typeface="Times New Roman" panose="02020603050405020304" pitchFamily="18" charset="0"/>
              </a:rPr>
              <a:t>, чтобы наши сотрудники носили наши фирменные рубашки в любое время в течение рабочего дня.</a:t>
            </a:r>
          </a:p>
          <a:p>
            <a:endParaRPr lang="ru-RU" sz="8000" dirty="0" smtClean="0">
              <a:solidFill>
                <a:schemeClr val="tx1"/>
              </a:solidFill>
            </a:endParaRPr>
          </a:p>
          <a:p>
            <a:endParaRPr lang="ru-RU" sz="8000" dirty="0" smtClean="0">
              <a:solidFill>
                <a:schemeClr val="tx1"/>
              </a:solidFill>
            </a:endParaRPr>
          </a:p>
          <a:p>
            <a:endParaRPr lang="ru-RU" sz="8000" dirty="0" smtClean="0">
              <a:solidFill>
                <a:schemeClr val="tx1"/>
              </a:solidFill>
            </a:endParaRPr>
          </a:p>
          <a:p>
            <a:endParaRPr lang="ru-RU" sz="8000" dirty="0" smtClean="0"/>
          </a:p>
          <a:p>
            <a:endParaRPr lang="ru-RU" sz="8000" dirty="0" smtClean="0"/>
          </a:p>
          <a:p>
            <a:endParaRPr lang="ru-RU" sz="8000" dirty="0" smtClean="0"/>
          </a:p>
          <a:p>
            <a:endParaRPr lang="ru-RU" sz="8000" dirty="0" smtClean="0"/>
          </a:p>
          <a:p>
            <a:endParaRPr lang="ru-RU" sz="8000" dirty="0" smtClean="0"/>
          </a:p>
          <a:p>
            <a:endParaRPr lang="ru-RU" sz="8000" dirty="0" smtClean="0"/>
          </a:p>
          <a:p>
            <a:endParaRPr lang="ru-RU" sz="8000" dirty="0" smtClean="0"/>
          </a:p>
          <a:p>
            <a:endParaRPr lang="ru-RU" dirty="0" smtClean="0"/>
          </a:p>
          <a:p>
            <a:endParaRPr lang="ru-RU" dirty="0" smtClean="0"/>
          </a:p>
          <a:p>
            <a:endParaRPr lang="ru-RU" dirty="0" smtClean="0"/>
          </a:p>
          <a:p>
            <a:endParaRPr lang="ru-RU" dirty="0"/>
          </a:p>
        </p:txBody>
      </p:sp>
      <p:sp>
        <p:nvSpPr>
          <p:cNvPr id="2" name="Заголовок 1"/>
          <p:cNvSpPr>
            <a:spLocks noGrp="1"/>
          </p:cNvSpPr>
          <p:nvPr>
            <p:ph type="ctrTitle"/>
          </p:nvPr>
        </p:nvSpPr>
        <p:spPr>
          <a:xfrm>
            <a:off x="683568" y="476672"/>
            <a:ext cx="7772400" cy="144016"/>
          </a:xfrm>
        </p:spPr>
        <p:txBody>
          <a:bodyPr>
            <a:noAutofit/>
          </a:bodyPr>
          <a:lstStyle/>
          <a:p>
            <a:r>
              <a:rPr lang="ru-RU" sz="3600" dirty="0" smtClean="0">
                <a:solidFill>
                  <a:srgbClr val="FFFF00"/>
                </a:solidFill>
                <a:latin typeface="Times New Roman" panose="02020603050405020304" pitchFamily="18" charset="0"/>
                <a:cs typeface="Times New Roman" panose="02020603050405020304" pitchFamily="18" charset="0"/>
              </a:rPr>
              <a:t>Маркетинг</a:t>
            </a:r>
            <a:endParaRPr lang="ru-RU" sz="36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08926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484784"/>
            <a:ext cx="8640960" cy="4104456"/>
          </a:xfrm>
        </p:spPr>
        <p:txBody>
          <a:bodyPr>
            <a:noAutofit/>
          </a:bodyPr>
          <a:lstStyle/>
          <a:p>
            <a:r>
              <a:rPr lang="ru-RU" sz="2400" dirty="0" smtClean="0">
                <a:solidFill>
                  <a:schemeClr val="tx1"/>
                </a:solidFill>
                <a:latin typeface="Times New Roman" panose="02020603050405020304" pitchFamily="18" charset="0"/>
                <a:cs typeface="Times New Roman" panose="02020603050405020304" pitchFamily="18" charset="0"/>
              </a:rPr>
              <a:t>Одним из первых пунктов производственного плана станет поиск подходящего помещения. Здесь нужно определиться, будет ли это собственное пищевое производство или достаточно ограничиться реализацией готовой продукции. От этого фактора зависит необходимая площадь заведения.</a:t>
            </a:r>
          </a:p>
          <a:p>
            <a:r>
              <a:rPr lang="ru-RU" sz="2400" dirty="0" smtClean="0">
                <a:solidFill>
                  <a:schemeClr val="tx1"/>
                </a:solidFill>
                <a:latin typeface="Times New Roman" panose="02020603050405020304" pitchFamily="18" charset="0"/>
                <a:cs typeface="Times New Roman" panose="02020603050405020304" pitchFamily="18" charset="0"/>
              </a:rPr>
              <a:t>Хорошим вариантом для местоположения станет аренда торговой площади неподалеку от общежитий или ВУЗов. При этом оптимальным будет либо отдельно стоящее помещение, либо площадка в торговом комплексе.</a:t>
            </a:r>
          </a:p>
        </p:txBody>
      </p:sp>
      <p:sp>
        <p:nvSpPr>
          <p:cNvPr id="2" name="Заголовок 1"/>
          <p:cNvSpPr>
            <a:spLocks noGrp="1"/>
          </p:cNvSpPr>
          <p:nvPr>
            <p:ph type="ctrTitle"/>
          </p:nvPr>
        </p:nvSpPr>
        <p:spPr>
          <a:xfrm>
            <a:off x="683568" y="260648"/>
            <a:ext cx="7772400" cy="476672"/>
          </a:xfrm>
        </p:spPr>
        <p:txBody>
          <a:bodyPr>
            <a:noAutofit/>
          </a:bodyPr>
          <a:lstStyle/>
          <a:p>
            <a:r>
              <a:rPr lang="ru-RU" sz="3600" dirty="0" smtClean="0">
                <a:solidFill>
                  <a:srgbClr val="FFFF00"/>
                </a:solidFill>
                <a:latin typeface="Times New Roman" panose="02020603050405020304" pitchFamily="18" charset="0"/>
                <a:cs typeface="Times New Roman" panose="02020603050405020304" pitchFamily="18" charset="0"/>
              </a:rPr>
              <a:t>Расходы и доходы</a:t>
            </a:r>
            <a:endParaRPr lang="ru-RU" sz="36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85175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92696"/>
            <a:ext cx="8229600" cy="5890666"/>
          </a:xfrm>
        </p:spPr>
        <p:txBody>
          <a:bodyPr>
            <a:noAutofit/>
          </a:bodyPr>
          <a:lstStyle/>
          <a:p>
            <a:r>
              <a:rPr lang="ru-RU" sz="2400" dirty="0" smtClean="0">
                <a:solidFill>
                  <a:srgbClr val="FFFF00"/>
                </a:solidFill>
                <a:latin typeface="Times New Roman" panose="02020603050405020304" pitchFamily="18" charset="0"/>
                <a:cs typeface="Times New Roman" panose="02020603050405020304" pitchFamily="18" charset="0"/>
              </a:rPr>
              <a:t>Затраты: </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Для </a:t>
            </a:r>
            <a:r>
              <a:rPr lang="ru-RU" sz="2400" dirty="0" smtClean="0">
                <a:solidFill>
                  <a:srgbClr val="FFFF00"/>
                </a:solidFill>
                <a:latin typeface="Times New Roman" panose="02020603050405020304" pitchFamily="18" charset="0"/>
                <a:cs typeface="Times New Roman" panose="02020603050405020304" pitchFamily="18" charset="0"/>
              </a:rPr>
              <a:t>небольшого заведения не потребуется приобретение большого количества оборудования, главное, чтобы оно было хорошего качества. Список оборудования, нужного для открытия кофейни, примерно следующий :</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err="1" smtClean="0">
                <a:solidFill>
                  <a:srgbClr val="FFFF00"/>
                </a:solidFill>
                <a:latin typeface="Times New Roman" panose="02020603050405020304" pitchFamily="18" charset="0"/>
                <a:cs typeface="Times New Roman" panose="02020603050405020304" pitchFamily="18" charset="0"/>
              </a:rPr>
              <a:t>кофемашина</a:t>
            </a:r>
            <a:r>
              <a:rPr lang="ru-RU" sz="2400" dirty="0" smtClean="0">
                <a:solidFill>
                  <a:srgbClr val="FFFF00"/>
                </a:solidFill>
                <a:latin typeface="Times New Roman" panose="02020603050405020304" pitchFamily="18" charset="0"/>
                <a:cs typeface="Times New Roman" panose="02020603050405020304" pitchFamily="18" charset="0"/>
              </a:rPr>
              <a:t> – 200 000 р.;</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мельница для кофейных зерен – 37 000 р.;</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микроволновая печь промышленная – 15 000;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миксер барный – 12 000;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холодильная установка – 50 000;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витрины – 50 000;</a:t>
            </a:r>
            <a:br>
              <a:rPr lang="ru-RU" sz="2400" dirty="0" smtClean="0">
                <a:solidFill>
                  <a:srgbClr val="FFFF00"/>
                </a:solidFill>
                <a:latin typeface="Times New Roman" panose="02020603050405020304" pitchFamily="18" charset="0"/>
                <a:cs typeface="Times New Roman" panose="02020603050405020304" pitchFamily="18" charset="0"/>
              </a:rPr>
            </a:br>
            <a:r>
              <a:rPr lang="ru-RU" sz="2400" dirty="0" smtClean="0">
                <a:solidFill>
                  <a:srgbClr val="FFFF00"/>
                </a:solidFill>
                <a:latin typeface="Times New Roman" panose="02020603050405020304" pitchFamily="18" charset="0"/>
                <a:cs typeface="Times New Roman" panose="02020603050405020304" pitchFamily="18" charset="0"/>
              </a:rPr>
              <a:t>стойка – 200 000</a:t>
            </a:r>
            <a:r>
              <a:rPr lang="ru-RU" sz="2400" dirty="0" smtClean="0">
                <a:solidFill>
                  <a:srgbClr val="FFFF00"/>
                </a:solidFill>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622107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1060</TotalTime>
  <Words>475</Words>
  <Application>Microsoft Office PowerPoint</Application>
  <PresentationFormat>Экран (4:3)</PresentationFormat>
  <Paragraphs>104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Бумажная</vt:lpstr>
      <vt:lpstr>Презентация на тему: Моя мечта-мой собственный бизнес</vt:lpstr>
      <vt:lpstr>Цель: составить план для развития собственного бизнеса</vt:lpstr>
      <vt:lpstr>ВВЕДЕНИЕ</vt:lpstr>
      <vt:lpstr>Организационно - правовая   форма </vt:lpstr>
      <vt:lpstr>Конкуренты</vt:lpstr>
      <vt:lpstr> Услуги кофейни «NoSleep»</vt:lpstr>
      <vt:lpstr>Маркетинг</vt:lpstr>
      <vt:lpstr>Расходы и доходы</vt:lpstr>
      <vt:lpstr>Затраты:  Для небольшого заведения не потребуется приобретение большого количества оборудования, главное, чтобы оно было хорошего качества. Список оборудования, нужного для открытия кофейни, примерно следующий : кофемашина – 200 000 р.; мельница для кофейных зерен – 37 000 р.; микроволновая печь промышленная – 15 000; миксер барный – 12 000; холодильная установка – 50 000; витрины – 50 000; стойка – 200 000.</vt:lpstr>
      <vt:lpstr> Список вакансий с примерной оплатой работы : бариста (2) – 19 000; официант (4) – 16 000; кондитер для оформления десертов (2) – 19 000; администратор (1) – 24 000; бухгалтер (1) – 16 000. На одной смене должны быть бариста, два официанта и кондитер. С администратором и бухгалтером лучше согласовать отдельный график работы. </vt:lpstr>
      <vt:lpstr>Прикинем объем ежегодных вложений: аренда – 600 000; текущие закупки – 700 000; налоги – 200 000; зарплата – 2 160 000; другие расходы – 400 000. Ежегодно мы будем расходовать около 4 060 000 рублей.  Планируемая дневная выручка составит 17 000 р. За год общий доход заведения будет равняться 6 120 000 р. Значит, чистая прибыль выйдет на уровне 2 060 000 р. В нашем случае, кофейня полностью окупится за 8 месяцев работы.</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тему: Моя мечта-мой собственный бизнес</dc:title>
  <dc:creator>admin</dc:creator>
  <cp:lastModifiedBy>User</cp:lastModifiedBy>
  <cp:revision>12</cp:revision>
  <dcterms:created xsi:type="dcterms:W3CDTF">2021-05-19T18:57:12Z</dcterms:created>
  <dcterms:modified xsi:type="dcterms:W3CDTF">2021-06-30T10:57:00Z</dcterms:modified>
</cp:coreProperties>
</file>